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71" r:id="rId4"/>
    <p:sldId id="278" r:id="rId5"/>
    <p:sldId id="262" r:id="rId6"/>
    <p:sldId id="263" r:id="rId7"/>
    <p:sldId id="264" r:id="rId8"/>
    <p:sldId id="265" r:id="rId9"/>
    <p:sldId id="266" r:id="rId10"/>
    <p:sldId id="268" r:id="rId11"/>
    <p:sldId id="279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2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B731D-867C-4EC2-8350-ADBB775A4F10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7A647-C301-4A22-BDFA-D71F77E2DF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85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はランダムベクトル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7A647-C301-4A22-BDFA-D71F77E2DFF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55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7A647-C301-4A22-BDFA-D71F77E2DFF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6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2.xml"/><Relationship Id="rId16" Type="http://schemas.openxmlformats.org/officeDocument/2006/relationships/image" Target="../media/image2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0.png"/><Relationship Id="rId5" Type="http://schemas.openxmlformats.org/officeDocument/2006/relationships/tags" Target="../tags/tag5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08520" y="444395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2018/10/26(</a:t>
            </a: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金</a:t>
            </a:r>
            <a:r>
              <a:rPr lang="en-US" altLang="ja-JP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岩瀬 拓哉</a:t>
            </a:r>
            <a:endParaRPr kumimoji="0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-12614" y="340595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Collective Animal Behavior Algorithm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for Multimodal Optimization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1100489"/>
            <a:ext cx="6264696" cy="26876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30" y="3147814"/>
            <a:ext cx="1851298" cy="4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コンテンツ プレースホルダー 1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1672600"/>
                  </p:ext>
                </p:extLst>
              </p:nvPr>
            </p:nvGraphicFramePr>
            <p:xfrm>
              <a:off x="138127" y="1059582"/>
              <a:ext cx="2655633" cy="3312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562">
                      <a:extLst>
                        <a:ext uri="{9D8B030D-6E8A-4147-A177-3AD203B41FA5}">
                          <a16:colId xmlns:a16="http://schemas.microsoft.com/office/drawing/2014/main" val="2499293137"/>
                        </a:ext>
                      </a:extLst>
                    </a:gridCol>
                    <a:gridCol w="1461071">
                      <a:extLst>
                        <a:ext uri="{9D8B030D-6E8A-4147-A177-3AD203B41FA5}">
                          <a16:colId xmlns:a16="http://schemas.microsoft.com/office/drawing/2014/main" val="1191275521"/>
                        </a:ext>
                      </a:extLst>
                    </a:gridCol>
                  </a:tblGrid>
                  <a:tr h="41143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/>
                            <a:t>パラメータの設定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0222688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個体数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188450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探索領域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≤5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952343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738844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90801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952022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世代数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17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コンテンツ プレースホルダー 1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1672600"/>
                  </p:ext>
                </p:extLst>
              </p:nvPr>
            </p:nvGraphicFramePr>
            <p:xfrm>
              <a:off x="138127" y="1059582"/>
              <a:ext cx="2655633" cy="3312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562">
                      <a:extLst>
                        <a:ext uri="{9D8B030D-6E8A-4147-A177-3AD203B41FA5}">
                          <a16:colId xmlns:a16="http://schemas.microsoft.com/office/drawing/2014/main" val="2499293137"/>
                        </a:ext>
                      </a:extLst>
                    </a:gridCol>
                    <a:gridCol w="1461071">
                      <a:extLst>
                        <a:ext uri="{9D8B030D-6E8A-4147-A177-3AD203B41FA5}">
                          <a16:colId xmlns:a16="http://schemas.microsoft.com/office/drawing/2014/main" val="1191275521"/>
                        </a:ext>
                      </a:extLst>
                    </a:gridCol>
                  </a:tblGrid>
                  <a:tr h="41143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/>
                            <a:t>パラメータの設定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0222688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508" t="-92405" r="-123858" b="-5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188450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探索領域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2500" t="-190000" r="-166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952343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738844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90801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952022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世代数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1772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83895"/>
            <a:ext cx="6054690" cy="50800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86130" y="12164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初期生成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45354" y="86895"/>
            <a:ext cx="1797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エリート</a:t>
            </a:r>
            <a:r>
              <a:rPr kumimoji="1" lang="ja-JP" altLang="en-US" sz="1600" dirty="0"/>
              <a:t>個体</a:t>
            </a:r>
            <a:r>
              <a:rPr kumimoji="1" lang="ja-JP" altLang="en-US" sz="1600" dirty="0" smtClean="0"/>
              <a:t>の保存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42422" y="1739359"/>
            <a:ext cx="166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個体候補生成</a:t>
            </a:r>
            <a:r>
              <a:rPr kumimoji="1" lang="en-US" altLang="ja-JP" sz="1600" dirty="0" smtClean="0"/>
              <a:t>[1]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42608" y="338180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30</a:t>
            </a:r>
            <a:r>
              <a:rPr kumimoji="1" lang="ja-JP" altLang="en-US" sz="1600" dirty="0" smtClean="0"/>
              <a:t>世代目</a:t>
            </a:r>
            <a:endParaRPr kumimoji="1"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30508" y="173935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評価後</a:t>
            </a:r>
            <a:endParaRPr kumimoji="1" lang="ja-JP" altLang="en-US" sz="1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57843" y="3406353"/>
            <a:ext cx="1408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解の更新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14912" y="3406353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数</a:t>
            </a:r>
            <a:r>
              <a:rPr kumimoji="1" lang="ja-JP" altLang="en-US" sz="1600" dirty="0" smtClean="0"/>
              <a:t>世代後</a:t>
            </a:r>
            <a:endParaRPr kumimoji="1" lang="ja-JP" altLang="en-US" sz="1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9646" y="4659982"/>
            <a:ext cx="25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(b)~(f)</a:t>
            </a:r>
            <a:r>
              <a:rPr kumimoji="1" lang="ja-JP" altLang="en-US" dirty="0" err="1" smtClean="0"/>
              <a:t>まで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世代目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292080" y="1739359"/>
            <a:ext cx="19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個体候補生成</a:t>
            </a:r>
            <a:r>
              <a:rPr kumimoji="1" lang="en-US" altLang="ja-JP" sz="1600" dirty="0" smtClean="0"/>
              <a:t>[2]</a:t>
            </a:r>
            <a:endParaRPr kumimoji="1" lang="ja-JP" altLang="en-US" sz="1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642422" y="151039"/>
            <a:ext cx="122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関数の概形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0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8.4 Experimental Results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736935"/>
            <a:ext cx="4888309" cy="43550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747871"/>
            <a:ext cx="5147506" cy="43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8.4 Experimental Results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比較したアルゴリズム一覧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405880" y="1592238"/>
            <a:ext cx="8496944" cy="34277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Deterministic crowding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Probabilistic crowding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Sequential fitness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Clearing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CBN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SCGA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AEGA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Clonal selection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 smtClean="0"/>
              <a:t>AiNet</a:t>
            </a:r>
            <a:endParaRPr kumimoji="1"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CAB</a:t>
            </a:r>
            <a:endParaRPr kumimoji="1"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42464"/>
              </p:ext>
            </p:extLst>
          </p:nvPr>
        </p:nvGraphicFramePr>
        <p:xfrm>
          <a:off x="3993955" y="2938998"/>
          <a:ext cx="2526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93">
                  <a:extLst>
                    <a:ext uri="{9D8B030D-6E8A-4147-A177-3AD203B41FA5}">
                      <a16:colId xmlns:a16="http://schemas.microsoft.com/office/drawing/2014/main" val="121120265"/>
                    </a:ext>
                  </a:extLst>
                </a:gridCol>
                <a:gridCol w="1366837">
                  <a:extLst>
                    <a:ext uri="{9D8B030D-6E8A-4147-A177-3AD203B41FA5}">
                      <a16:colId xmlns:a16="http://schemas.microsoft.com/office/drawing/2014/main" val="11986466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kumimoji="1" lang="en-US" altLang="ja-JP" dirty="0" smtClean="0"/>
                        <a:t>CAB</a:t>
                      </a:r>
                      <a:r>
                        <a:rPr kumimoji="1" lang="ja-JP" altLang="en-US" dirty="0" smtClean="0"/>
                        <a:t>のパラメータの設定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21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個体数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9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53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0.8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1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8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実験回数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800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25572"/>
                  </p:ext>
                </p:extLst>
              </p:nvPr>
            </p:nvGraphicFramePr>
            <p:xfrm>
              <a:off x="3995936" y="991282"/>
              <a:ext cx="47658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0685">
                      <a:extLst>
                        <a:ext uri="{9D8B030D-6E8A-4147-A177-3AD203B41FA5}">
                          <a16:colId xmlns:a16="http://schemas.microsoft.com/office/drawing/2014/main" val="3637174539"/>
                        </a:ext>
                      </a:extLst>
                    </a:gridCol>
                    <a:gridCol w="4105212">
                      <a:extLst>
                        <a:ext uri="{9D8B030D-6E8A-4147-A177-3AD203B41FA5}">
                          <a16:colId xmlns:a16="http://schemas.microsoft.com/office/drawing/2014/main" val="185976555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評価尺度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444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NO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発見した解の数 </a:t>
                          </a:r>
                          <a:r>
                            <a:rPr kumimoji="1" lang="en-US" altLang="ja-JP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ja-JP" altLang="en-US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&lt;0.005</m:t>
                              </m:r>
                            </m:oMath>
                          </a14:m>
                          <a:r>
                            <a:rPr kumimoji="1" lang="ja-JP" altLang="en-US" dirty="0" smtClean="0"/>
                            <a:t>であれば発見</a:t>
                          </a:r>
                          <a:r>
                            <a:rPr kumimoji="1" lang="en-US" altLang="ja-JP" dirty="0" smtClean="0"/>
                            <a:t>)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224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DO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最適解と最近傍個体との平均距離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505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FE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評価回数（更新回数）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76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ET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実行時間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479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25572"/>
                  </p:ext>
                </p:extLst>
              </p:nvPr>
            </p:nvGraphicFramePr>
            <p:xfrm>
              <a:off x="3995936" y="991282"/>
              <a:ext cx="47658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0685">
                      <a:extLst>
                        <a:ext uri="{9D8B030D-6E8A-4147-A177-3AD203B41FA5}">
                          <a16:colId xmlns:a16="http://schemas.microsoft.com/office/drawing/2014/main" val="3637174539"/>
                        </a:ext>
                      </a:extLst>
                    </a:gridCol>
                    <a:gridCol w="4105212">
                      <a:extLst>
                        <a:ext uri="{9D8B030D-6E8A-4147-A177-3AD203B41FA5}">
                          <a16:colId xmlns:a16="http://schemas.microsoft.com/office/drawing/2014/main" val="185976555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評価尺度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444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NO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6320" t="-108197" r="-593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224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DO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最適解と最近傍個体</a:t>
                          </a:r>
                          <a:r>
                            <a:rPr kumimoji="1" lang="ja-JP" altLang="en-US" dirty="0" smtClean="0"/>
                            <a:t>との平均距離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505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FE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評価回数（更新回数）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76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ET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実行時間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479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11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8.4 Experimental Results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7378" y="0"/>
            <a:ext cx="5276347" cy="51435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12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0" y="-25685"/>
            <a:ext cx="5741345" cy="26195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0816"/>
            <a:ext cx="5796136" cy="272675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13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5880751" y="11288"/>
            <a:ext cx="3116046" cy="51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163"/>
            <a:ext cx="5241654" cy="51313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14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"/>
            <a:ext cx="5404090" cy="24971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130918" y="2463449"/>
            <a:ext cx="5140476" cy="272794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15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8.4 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kumimoji="1" lang="ja-JP" altLang="en-US" dirty="0" smtClean="0"/>
              <a:t>動物の動きをモデルとしたアルゴリズムの一つとして</a:t>
            </a:r>
            <a:r>
              <a:rPr kumimoji="1" lang="en-US" altLang="ja-JP" dirty="0" smtClean="0"/>
              <a:t>CAB</a:t>
            </a:r>
            <a:r>
              <a:rPr kumimoji="1" lang="ja-JP" altLang="en-US" dirty="0" smtClean="0"/>
              <a:t>を提案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ja-JP" altLang="en-US" dirty="0" smtClean="0"/>
              <a:t>他のアルゴリズムと比較した結果，全ての関数において</a:t>
            </a:r>
            <a:r>
              <a:rPr kumimoji="1" lang="ja-JP" altLang="en-US" dirty="0"/>
              <a:t>最も</a:t>
            </a:r>
            <a:r>
              <a:rPr kumimoji="1" lang="ja-JP" altLang="en-US" dirty="0" smtClean="0"/>
              <a:t>探索性能が高かった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CAB</a:t>
            </a:r>
            <a:r>
              <a:rPr kumimoji="1" lang="ja-JP" altLang="en-US" dirty="0" smtClean="0"/>
              <a:t>の２つの特徴が効果的であった</a:t>
            </a:r>
            <a:endParaRPr kumimoji="1" lang="en-US" altLang="ja-JP" dirty="0" smtClean="0"/>
          </a:p>
          <a:p>
            <a:pPr marL="1028700" lvl="1">
              <a:buFontTx/>
              <a:buChar char="-"/>
            </a:pP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大域探索させることで複数解を保持することが可能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>
              <a:buFontTx/>
              <a:buChar char="-"/>
            </a:pP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個体における探索の多様性を持たせること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16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章では</a:t>
            </a:r>
            <a:r>
              <a:rPr kumimoji="1" lang="en-US" altLang="ja-JP" dirty="0" smtClean="0"/>
              <a:t>CAB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(Collective Animal Behavior)</a:t>
            </a:r>
            <a:r>
              <a:rPr kumimoji="1" lang="ja-JP" altLang="en-US" dirty="0" smtClean="0"/>
              <a:t>について紹介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多峰性最適化</a:t>
            </a:r>
            <a:r>
              <a:rPr kumimoji="1" lang="ja-JP" altLang="en-US" dirty="0"/>
              <a:t>問題</a:t>
            </a:r>
            <a:r>
              <a:rPr kumimoji="1" lang="ja-JP" altLang="en-US" dirty="0" smtClean="0"/>
              <a:t>の背景</a:t>
            </a:r>
            <a:endParaRPr kumimoji="1" lang="en-US" altLang="ja-JP" dirty="0" smtClean="0"/>
          </a:p>
          <a:p>
            <a:r>
              <a:rPr kumimoji="1" lang="en-US" altLang="ja-JP" dirty="0" smtClean="0"/>
              <a:t>- CAB</a:t>
            </a:r>
            <a:r>
              <a:rPr kumimoji="1" lang="ja-JP" altLang="en-US" dirty="0" smtClean="0"/>
              <a:t>のアルゴリズムの詳細</a:t>
            </a:r>
            <a:endParaRPr kumimoji="1" lang="en-US" altLang="ja-JP" dirty="0" smtClean="0"/>
          </a:p>
          <a:p>
            <a:r>
              <a:rPr kumimoji="1" lang="en-US" altLang="ja-JP" dirty="0" smtClean="0"/>
              <a:t>- CAB</a:t>
            </a:r>
            <a:r>
              <a:rPr kumimoji="1" lang="ja-JP" altLang="en-US" dirty="0" smtClean="0"/>
              <a:t>を他の手法との比較・検証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b="1" dirty="0" smtClean="0"/>
              <a:t>類似用語</a:t>
            </a:r>
            <a:endParaRPr kumimoji="1" lang="en-US" altLang="ja-JP" b="1" dirty="0" smtClean="0"/>
          </a:p>
          <a:p>
            <a:endParaRPr kumimoji="1" lang="en-US" altLang="ja-JP" sz="800" dirty="0" smtClean="0"/>
          </a:p>
          <a:p>
            <a:r>
              <a:rPr kumimoji="1" lang="ja-JP" altLang="en-US" dirty="0" smtClean="0"/>
              <a:t>評価関数</a:t>
            </a:r>
            <a:r>
              <a:rPr kumimoji="1" lang="en-US" altLang="ja-JP" dirty="0" smtClean="0"/>
              <a:t>:	Objective function / </a:t>
            </a:r>
            <a:r>
              <a:rPr kumimoji="1" lang="ja-JP" altLang="en-US" dirty="0" smtClean="0"/>
              <a:t>≒</a:t>
            </a:r>
            <a:r>
              <a:rPr kumimoji="1" lang="en-US" altLang="ja-JP" dirty="0" smtClean="0"/>
              <a:t>Fitness landscape</a:t>
            </a:r>
          </a:p>
          <a:p>
            <a:r>
              <a:rPr kumimoji="1" lang="ja-JP" altLang="en-US" dirty="0" smtClean="0"/>
              <a:t>個体</a:t>
            </a:r>
            <a:r>
              <a:rPr kumimoji="1" lang="en-US" altLang="ja-JP" dirty="0" smtClean="0"/>
              <a:t>:		Individual / Population / Solution</a:t>
            </a:r>
          </a:p>
          <a:p>
            <a:r>
              <a:rPr kumimoji="1" lang="ja-JP" altLang="en-US" dirty="0" smtClean="0"/>
              <a:t>世代数</a:t>
            </a:r>
            <a:r>
              <a:rPr kumimoji="1" lang="en-US" altLang="ja-JP" dirty="0" smtClean="0"/>
              <a:t>:		Generation / Iteration / </a:t>
            </a:r>
            <a:r>
              <a:rPr kumimoji="1" lang="ja-JP" altLang="en-US" dirty="0" smtClean="0"/>
              <a:t>≒</a:t>
            </a:r>
            <a:r>
              <a:rPr kumimoji="1" lang="en-US" altLang="ja-JP" dirty="0" smtClean="0"/>
              <a:t>Evaluation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2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8.1	Introduction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多峰性関数の最適化</a:t>
            </a:r>
            <a:r>
              <a:rPr kumimoji="1" lang="ja-JP" altLang="en-US" dirty="0" smtClean="0"/>
              <a:t>問題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ja-JP" altLang="en-US" dirty="0" smtClean="0"/>
              <a:t>多峰性最適化問題は，現実問題として考慮して扱われるようになった．</a:t>
            </a:r>
            <a:endParaRPr kumimoji="1" lang="en-US" altLang="ja-JP" dirty="0" smtClean="0"/>
          </a:p>
          <a:p>
            <a:endParaRPr kumimoji="1" lang="en-US" altLang="ja-JP" sz="1800" b="1" dirty="0" smtClean="0"/>
          </a:p>
          <a:p>
            <a:r>
              <a:rPr kumimoji="1" lang="en-US" altLang="ja-JP" sz="1800" b="1" dirty="0" smtClean="0"/>
              <a:t>Niching method (</a:t>
            </a:r>
            <a:r>
              <a:rPr kumimoji="1" lang="ja-JP" altLang="en-US" sz="1800" b="1" dirty="0" smtClean="0"/>
              <a:t>複数解探索手法</a:t>
            </a:r>
            <a:r>
              <a:rPr kumimoji="1" lang="en-US" altLang="ja-JP" sz="1800" b="1" dirty="0" smtClean="0"/>
              <a:t>)</a:t>
            </a:r>
          </a:p>
          <a:p>
            <a:r>
              <a:rPr kumimoji="1" lang="ja-JP" altLang="en-US" sz="1800" dirty="0" smtClean="0"/>
              <a:t>最適</a:t>
            </a:r>
            <a:r>
              <a:rPr kumimoji="1" lang="ja-JP" altLang="en-US" sz="1800" dirty="0"/>
              <a:t>解</a:t>
            </a:r>
            <a:r>
              <a:rPr kumimoji="1" lang="ja-JP" altLang="en-US" sz="1800" dirty="0" smtClean="0"/>
              <a:t>だけでなく局所解も保持しておくことは重要な意味を持つ</a:t>
            </a:r>
            <a:endParaRPr kumimoji="1" lang="en-US" altLang="ja-JP" sz="1800" dirty="0" smtClean="0"/>
          </a:p>
          <a:p>
            <a:r>
              <a:rPr kumimoji="1" lang="en-US" altLang="ja-JP" dirty="0" smtClean="0"/>
              <a:t>(ex. </a:t>
            </a:r>
            <a:r>
              <a:rPr kumimoji="1" lang="ja-JP" altLang="en-US" dirty="0" smtClean="0"/>
              <a:t>環境が変化する場合</a:t>
            </a:r>
            <a:r>
              <a:rPr kumimoji="1" lang="en-US" altLang="ja-JP" dirty="0" smtClean="0"/>
              <a:t>)</a:t>
            </a:r>
            <a:endParaRPr kumimoji="1" lang="ja-JP" altLang="en-US" sz="1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3B4A1E"/>
                </a:solidFill>
              </a:rPr>
              <a:t>3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8.1	Introduction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多峰性関数の最適化</a:t>
            </a:r>
            <a:r>
              <a:rPr kumimoji="1" lang="ja-JP" altLang="en-US" dirty="0" smtClean="0"/>
              <a:t>問題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ja-JP" altLang="en-US" dirty="0"/>
              <a:t>複数の最適解及び局所解を探索する</a:t>
            </a:r>
            <a:endParaRPr kumimoji="1" lang="en-US" altLang="ja-JP" dirty="0"/>
          </a:p>
          <a:p>
            <a:pPr marL="285750" indent="-285750">
              <a:buFontTx/>
              <a:buChar char="-"/>
            </a:pPr>
            <a:r>
              <a:rPr kumimoji="1" lang="en-US" altLang="ja-JP" b="1" dirty="0"/>
              <a:t>Deterministic method</a:t>
            </a:r>
          </a:p>
          <a:p>
            <a:pPr marL="1028700" lvl="1">
              <a:buFontTx/>
              <a:buChar char="-"/>
            </a:pPr>
            <a:r>
              <a:rPr kumimoji="1"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descent: </a:t>
            </a:r>
            <a:r>
              <a:rPr kumimoji="1" lang="ja-JP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現在位置よりも評価値が高くなる方向へ移動</a:t>
            </a:r>
            <a:endParaRPr kumimoji="1" lang="en-US" altLang="ja-JP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>
              <a:buFontTx/>
              <a:buChar char="-"/>
            </a:pPr>
            <a:r>
              <a:rPr kumimoji="1"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Quasi-Newton</a:t>
            </a:r>
          </a:p>
          <a:p>
            <a:pPr marL="1028700" lvl="1">
              <a:buFontTx/>
              <a:buChar char="-"/>
            </a:pPr>
            <a:r>
              <a:rPr kumimoji="1" lang="en-US" altLang="ja-JP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Nelder</a:t>
            </a:r>
            <a:r>
              <a:rPr kumimoji="1"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-Mead’s simplex: 3</a:t>
            </a:r>
            <a:r>
              <a:rPr kumimoji="1" lang="ja-JP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つの</a:t>
            </a:r>
            <a:r>
              <a:rPr kumimoji="1" lang="ja-JP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候補解を生成して最良解を選択</a:t>
            </a:r>
            <a:endParaRPr kumimoji="1" lang="en-US" altLang="ja-JP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kumimoji="1" lang="ja-JP" altLang="en-US" sz="1800" dirty="0">
                <a:solidFill>
                  <a:srgbClr val="FF0000"/>
                </a:solidFill>
              </a:rPr>
              <a:t>これらの手法は局所解に陥りやすい</a:t>
            </a:r>
            <a:endParaRPr kumimoji="1" lang="en-US" altLang="ja-JP" sz="18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ja-JP" b="1" dirty="0"/>
              <a:t>Stochastic method (Metaheuristic</a:t>
            </a:r>
            <a:r>
              <a:rPr kumimoji="1" lang="en-US" altLang="ja-JP" b="1" dirty="0" smtClean="0"/>
              <a:t>)</a:t>
            </a:r>
          </a:p>
          <a:p>
            <a:pPr marL="1028700" lvl="1">
              <a:buFontTx/>
              <a:buChar char="-"/>
            </a:pPr>
            <a:r>
              <a:rPr kumimoji="1"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</a:t>
            </a:r>
          </a:p>
          <a:p>
            <a:pPr lvl="1" indent="0">
              <a:buNone/>
            </a:pPr>
            <a:r>
              <a:rPr kumimoji="1" lang="ja-JP" altLang="en-US" sz="1800" dirty="0" smtClean="0">
                <a:solidFill>
                  <a:srgbClr val="FF0000"/>
                </a:solidFill>
              </a:rPr>
              <a:t>ランダム性かつとある規則に基づいた探索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3B4A1E"/>
                </a:solidFill>
              </a:rPr>
              <a:t>3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8.1	Introduction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Extends GA with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405880" y="1592239"/>
            <a:ext cx="8496944" cy="321176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kumimoji="1" lang="en-US" altLang="ja-JP" dirty="0" smtClean="0"/>
              <a:t>Fitness sharing 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Deterministic crowding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Probabilistic crowding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Clustering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Clearing procedure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Species conserving GA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Elitist-population strategies</a:t>
            </a:r>
          </a:p>
          <a:p>
            <a:r>
              <a:rPr kumimoji="1" lang="en-US" altLang="ja-JP" sz="800" dirty="0" smtClean="0"/>
              <a:t/>
            </a:r>
            <a:br>
              <a:rPr kumimoji="1" lang="en-US" altLang="ja-JP" sz="800" dirty="0" smtClean="0"/>
            </a:br>
            <a:r>
              <a:rPr kumimoji="1" lang="ja-JP" altLang="en-US" dirty="0" smtClean="0"/>
              <a:t>➡ 大域探索ができずに局所解に収束する問題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7584" y="4443958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Employ the inspired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animal behavior 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4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8.2	Biologic Fundaments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Inspired by animal behavior</a:t>
            </a:r>
            <a:endParaRPr kumimoji="1" lang="ja-JP" altLang="en-US" b="1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ja-JP" dirty="0" smtClean="0"/>
              <a:t>Collective Animal Behavior (CAB)</a:t>
            </a:r>
            <a:r>
              <a:rPr kumimoji="1" lang="ja-JP" altLang="en-US" dirty="0" smtClean="0"/>
              <a:t>を提案</a:t>
            </a:r>
            <a:endParaRPr kumimoji="1" lang="en-US" altLang="ja-JP" dirty="0" smtClean="0"/>
          </a:p>
          <a:p>
            <a:r>
              <a:rPr kumimoji="1" lang="ja-JP" altLang="en-US" dirty="0" smtClean="0"/>
              <a:t>以下３つの探索機構で構成されている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Movement from current position</a:t>
            </a:r>
            <a:r>
              <a:rPr kumimoji="1" lang="ja-JP" altLang="en-US" dirty="0" smtClean="0"/>
              <a:t>（移動）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Attraction &amp; Repulsion Movement</a:t>
            </a:r>
            <a:r>
              <a:rPr kumimoji="1" lang="ja-JP" altLang="en-US" dirty="0" smtClean="0"/>
              <a:t>（収束と分散）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Random Movement</a:t>
            </a:r>
            <a:r>
              <a:rPr kumimoji="1" lang="ja-JP" altLang="en-US" dirty="0" smtClean="0"/>
              <a:t>（大域探索）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最良個体を保持し続け，最適解へ収束させる</a:t>
            </a:r>
            <a:endParaRPr kumimoji="1"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5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8.3 Collective Animal Behavior Algorithm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/>
              <a:t>最良</a:t>
            </a:r>
            <a:r>
              <a:rPr kumimoji="1" lang="ja-JP" altLang="en-US" b="1" dirty="0"/>
              <a:t>解</a:t>
            </a:r>
            <a:r>
              <a:rPr kumimoji="1" lang="ja-JP" altLang="en-US" b="1" dirty="0" smtClean="0"/>
              <a:t>を</a:t>
            </a:r>
            <a:r>
              <a:rPr kumimoji="1" lang="ja-JP" altLang="en-US" b="1" dirty="0"/>
              <a:t>保持</a:t>
            </a:r>
            <a:r>
              <a:rPr kumimoji="1" lang="ja-JP" altLang="en-US" b="1" dirty="0" smtClean="0"/>
              <a:t>しながら探索するメカニズム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パーソナルベスト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：各個体の持つ最良の評価値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グローバルベスト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：全てのパーソナルベストの中で最も良い個体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t="-1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楕円 4"/>
          <p:cNvSpPr/>
          <p:nvPr/>
        </p:nvSpPr>
        <p:spPr>
          <a:xfrm>
            <a:off x="1231433" y="2917928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1033933" y="4312353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314913" y="3319292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619672" y="3532905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27729" y="292950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29" y="2929505"/>
                <a:ext cx="489858" cy="388440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45809" y="3938964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09" y="3938964"/>
                <a:ext cx="489858" cy="388440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2289486" y="2929505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86" y="2929505"/>
                <a:ext cx="489858" cy="389787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940651" y="3848108"/>
                <a:ext cx="489858" cy="37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651" y="3848108"/>
                <a:ext cx="489858" cy="370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/>
          <p:cNvSpPr/>
          <p:nvPr/>
        </p:nvSpPr>
        <p:spPr>
          <a:xfrm>
            <a:off x="634132" y="2788014"/>
            <a:ext cx="2160000" cy="2160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540624" y="317238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24" y="3172385"/>
                <a:ext cx="489858" cy="38844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星 5 20"/>
          <p:cNvSpPr/>
          <p:nvPr/>
        </p:nvSpPr>
        <p:spPr>
          <a:xfrm>
            <a:off x="1940651" y="4133184"/>
            <a:ext cx="216000" cy="216000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176928" y="4564323"/>
                <a:ext cx="1280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のとき</a:t>
                </a:r>
                <a:endParaRPr kumimoji="1"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928" y="4564323"/>
                <a:ext cx="1280980" cy="33855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楕円 23"/>
          <p:cNvSpPr/>
          <p:nvPr/>
        </p:nvSpPr>
        <p:spPr>
          <a:xfrm>
            <a:off x="4057198" y="4312353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5338178" y="3319292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4642937" y="3532905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069074" y="3938964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74" y="3938964"/>
                <a:ext cx="489858" cy="388440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12751" y="2929505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51" y="2929505"/>
                <a:ext cx="489858" cy="389787"/>
              </a:xfrm>
              <a:prstGeom prst="rect">
                <a:avLst/>
              </a:prstGeom>
              <a:blipFill>
                <a:blip r:embed="rId10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4963916" y="3848108"/>
                <a:ext cx="489858" cy="37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16" y="3848108"/>
                <a:ext cx="489858" cy="3701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3657397" y="2788014"/>
            <a:ext cx="2160000" cy="2160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4563889" y="317238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89" y="3172385"/>
                <a:ext cx="489858" cy="388440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星 5 32"/>
          <p:cNvSpPr/>
          <p:nvPr/>
        </p:nvSpPr>
        <p:spPr>
          <a:xfrm>
            <a:off x="4963916" y="4133184"/>
            <a:ext cx="216000" cy="216000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6554848" y="3698737"/>
                <a:ext cx="1280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ja-JP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へ</a:t>
                </a:r>
                <a:endParaRPr kumimoji="1"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848" y="3698737"/>
                <a:ext cx="1280980" cy="338554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右矢印 34"/>
          <p:cNvSpPr/>
          <p:nvPr/>
        </p:nvSpPr>
        <p:spPr>
          <a:xfrm>
            <a:off x="3059832" y="3560825"/>
            <a:ext cx="360040" cy="572359"/>
          </a:xfrm>
          <a:prstGeom prst="rightArrow">
            <a:avLst>
              <a:gd name="adj1" fmla="val 50000"/>
              <a:gd name="adj2" fmla="val 677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861517" y="3194351"/>
            <a:ext cx="68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評価</a:t>
            </a:r>
            <a:endParaRPr kumimoji="1" lang="ja-JP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4595754" y="3161480"/>
                <a:ext cx="489858" cy="4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54" y="3161480"/>
                <a:ext cx="489858" cy="404598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楕円 37"/>
          <p:cNvSpPr/>
          <p:nvPr/>
        </p:nvSpPr>
        <p:spPr>
          <a:xfrm>
            <a:off x="4114039" y="2919108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710335" y="293068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35" y="2930685"/>
                <a:ext cx="489858" cy="388440"/>
              </a:xfrm>
              <a:prstGeom prst="rect">
                <a:avLst/>
              </a:prstGeom>
              <a:blipFill>
                <a:blip r:embed="rId1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右矢印 39"/>
          <p:cNvSpPr/>
          <p:nvPr/>
        </p:nvSpPr>
        <p:spPr>
          <a:xfrm>
            <a:off x="6159495" y="3560824"/>
            <a:ext cx="360040" cy="572359"/>
          </a:xfrm>
          <a:prstGeom prst="rightArrow">
            <a:avLst>
              <a:gd name="adj1" fmla="val 50000"/>
              <a:gd name="adj2" fmla="val 677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6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32" grpId="0"/>
      <p:bldP spid="37" grpId="0"/>
      <p:bldP spid="38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0" y="2238946"/>
            <a:ext cx="9144000" cy="14129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8.3 Collective Animal Behavior Algorithm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初期個体の生成</a:t>
            </a:r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35647"/>
            <a:ext cx="4513215" cy="3678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276997"/>
            <a:ext cx="3177143" cy="245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575119" y="1704132"/>
                <a:ext cx="218213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次元数</a:t>
                </a:r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個体数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19" y="1704132"/>
                <a:ext cx="2182136" cy="298415"/>
              </a:xfrm>
              <a:prstGeom prst="rect">
                <a:avLst/>
              </a:prstGeom>
              <a:blipFill>
                <a:blip r:embed="rId11"/>
                <a:stretch>
                  <a:fillRect l="-3911" t="-28571" r="-6145" b="-387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コンテンツ プレースホルダー 2 1 1"/>
          <p:cNvSpPr>
            <a:spLocks noGrp="1"/>
          </p:cNvSpPr>
          <p:nvPr>
            <p:ph idx="1"/>
          </p:nvPr>
        </p:nvSpPr>
        <p:spPr>
          <a:xfrm>
            <a:off x="400012" y="2324626"/>
            <a:ext cx="8496944" cy="460648"/>
          </a:xfrm>
        </p:spPr>
        <p:txBody>
          <a:bodyPr/>
          <a:lstStyle/>
          <a:p>
            <a:r>
              <a:rPr kumimoji="1" lang="ja-JP" altLang="en-US" dirty="0" smtClean="0"/>
              <a:t>個体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移動</a:t>
            </a:r>
            <a:r>
              <a:rPr kumimoji="1" lang="en-US" altLang="ja-JP" dirty="0" smtClean="0"/>
              <a:t>		</a:t>
            </a:r>
            <a:r>
              <a:rPr kumimoji="1" lang="ja-JP" altLang="en-US" dirty="0" smtClean="0"/>
              <a:t>収束</a:t>
            </a:r>
            <a:r>
              <a:rPr kumimoji="1" lang="en-US" altLang="ja-JP" dirty="0"/>
              <a:t>or</a:t>
            </a:r>
            <a:r>
              <a:rPr kumimoji="1" lang="ja-JP" altLang="en-US" dirty="0"/>
              <a:t>分散</a:t>
            </a:r>
            <a:r>
              <a:rPr kumimoji="1" lang="ja-JP" altLang="en-US" dirty="0" smtClean="0"/>
              <a:t>探索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2620"/>
            <a:ext cx="1563428" cy="297143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98" y="2787774"/>
            <a:ext cx="4819810" cy="75885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2478637"/>
            <a:ext cx="1528381" cy="251429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225434"/>
            <a:ext cx="6447237" cy="758857"/>
          </a:xfrm>
          <a:prstGeom prst="rect">
            <a:avLst/>
          </a:prstGeom>
        </p:spPr>
      </p:pic>
      <p:sp>
        <p:nvSpPr>
          <p:cNvPr id="22" name="コンテンツ プレースホルダー 2 1 2"/>
          <p:cNvSpPr>
            <a:spLocks noGrp="1"/>
          </p:cNvSpPr>
          <p:nvPr>
            <p:ph idx="1"/>
          </p:nvPr>
        </p:nvSpPr>
        <p:spPr>
          <a:xfrm>
            <a:off x="417679" y="3767286"/>
            <a:ext cx="8496944" cy="460648"/>
          </a:xfrm>
        </p:spPr>
        <p:txBody>
          <a:bodyPr/>
          <a:lstStyle/>
          <a:p>
            <a:r>
              <a:rPr kumimoji="1" lang="ja-JP" altLang="en-US" dirty="0"/>
              <a:t>大域探索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7136079" y="4236715"/>
                <a:ext cx="1761807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閾値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79" y="4236715"/>
                <a:ext cx="1761807" cy="369397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210878" y="2425715"/>
                <a:ext cx="103604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閾値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878" y="2425715"/>
                <a:ext cx="1036044" cy="369397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7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35" name="図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" y="-20538"/>
            <a:ext cx="6264696" cy="5085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4860032" y="4530866"/>
                <a:ext cx="2808312" cy="50405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860032" y="4530866"/>
                <a:ext cx="2808312" cy="50405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テキスト ボックス 36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8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2116.235"/>
  <p:tag name="LATEXADDIN" val="\documentclass{article}&#10;\usepackage{amsmath}&#10;\pagestyle{empty}&#10;\begin{document}&#10;\[&#10;x_{ij}=x_j^{low}+rand(0,1)*(x_j^{high}-x_j^{low})&#10;\]&#10;&#10;&#10;\end{document}"/>
  <p:tag name="IGUANATEXSIZE" val="24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563.555"/>
  <p:tag name="LATEXADDIN" val="\documentclass{article}&#10;\usepackage{amsmath}&#10;\pagestyle{empty}&#10;\begin{document}&#10;\[&#10;j=1,2,...,D: j=1,2,..,N_p&#10;\]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69.4038"/>
  <p:tag name="LATEXADDIN" val="\documentclass{article}&#10;\usepackage{amsmath}&#10;\pagestyle{empty}&#10;\begin{document}&#10;\[&#10;x_i^{t+1}=x_i^t+v_i^t&#10;\]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371.953"/>
  <p:tag name="LATEXADDIN" val="\documentclass{article}&#10;\usepackage{amsmath}&#10;\pagestyle{empty}&#10;\begin{document}&#10;\[&#10;x_i^{t+1}=\begin{cases}&#10;x_i^t \pm r*(x_{NN*}-x_i^t) &amp; (if \ r &lt; H) \\&#10;x_i^t \pm r*(x_{NN}-x_i^t) &amp; (otherwise)&#10;\end{cases}&#10;\]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52.156"/>
  <p:tag name="LATEXADDIN" val="\documentclass{article}&#10;\usepackage{amsmath}&#10;\pagestyle{empty}&#10;\begin{document}&#10;\[&#10;r=rand(0,1)&#10;\]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172.854"/>
  <p:tag name="LATEXADDIN" val="\documentclass{article}&#10;\usepackage{amsmath}&#10;\pagestyle{empty}&#10;\begin{document}&#10;\[&#10;x_i^{t+1}=\begin{cases}&#10;x_j^{low}+rand(0,1)*(x_j^{high}-x_j^{low}) &amp; (if \ rand &lt; p) \\&#10;x_i^t &amp; (otherwise)&#10;\end{cases}&#10;\]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6.314"/>
  <p:tag name="ORIGINALWIDTH" val="4294.713"/>
  <p:tag name="LATEXADDIN" val="\documentclass{article}&#10;\usepackage{amsmath}&#10;\usepackage{algorithm}&#10;\usepackage{algorithmic}&#10;\pagestyle{empty}&#10;\begin{document}&#10;&#10;\begin{algorithm}[H]&#10;\label{code:cab}&#10;\caption{CAB}&#10;\begin{algorithmic}[1]&#10;\REQUIRE Objective\ Function\ $F(x)$&#10;\STATE Initialize the population $x_i(i=1,2,..., N_p)$ &#10;\WHILE{($t &lt;$ Max number of iterations)}&#10;\STATE Sort the population $x_i$ in decreasing order&#10;\STATE Choose the first $B$ populations of $x_i$ (as the elite $x_{elite_j}(j=1,2,...,B)$) into memory $M_g$&#10;\STATE CAB memory Algorithm &#10;\FOR{$j=1 \ to\ B$} &#10;\STATE $x_j^{t+1}=x_{elite_j}^t+v$ \ \ [1]&#10;\ENDFOR&#10;\FOR{i=B+1 to $N_p$}&#10;\IF{($r_1&lt; 1-P$)}&#10;\IF{($r_2&lt;$ H)}&#10;\STATE $x_i^{t+1}=x_i^t \pm r*(x_{NN*}-x_i)$ \ \ [2-1]&#10;\ELSE&#10;\STATE $x_i^{t+1}=x_i^t \pm r*(x_{NN}-x_i)$ \ \ [2-2]&#10;\ENDIF&#10;\ELSE&#10;\STATE $x_i^{t+1}=x_i^{low}+rand(0,1)*(x^{high}-x^{low})$ \ \ [2-3]&#10;\ENDIF&#10;\ENDFOR&#10;\ENDWHILE&#10;\end{algorithmic}&#10;\end{algorithm}&#10;\end{document}"/>
  <p:tag name="IGUANATEXSIZE" val="20"/>
  <p:tag name="IGUANATEXCURSOR" val="8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2.52"/>
  <p:tag name="ORIGINALWIDTH" val="4294.713"/>
  <p:tag name="LATEXADDIN" val="\documentclass{article}&#10;\usepackage{amsmath}&#10;\usepackage{algorithm}&#10;\usepackage{algorithmic}&#10;\pagestyle{empty}&#10;\begin{document}&#10;&#10;\begin{algorithm}[H]&#10;\label{code:Update $M_h$}&#10;\caption{CAB Memory}&#10;\begin{algorithmic}[2]&#10;\REQUIRE Objective\ Function\ $F(x)$ &#10;\STATE Update $M_h=M_g$ &#10;\WHILE{$t &gt; 1$}&#10;\STATE Store $M_u=M_h \cup M_g \ (M_u= \{m_1, m_2,...,m_{2B-1}\})$&#10;\FOR{$k=1\ to\ 2B-1$}&#10;\STATE $d_k=m_k-m_j$&#10;\IF{($d_k&lt;\rho$)}&#10;\STATE Keep better elements and the other will be removed&#10;\ENDIF&#10;\ENDFOR&#10;\ENDWHILE&#10;\end{algorithmic}&#10;\end{algorithm}&#10;\end{document}"/>
  <p:tag name="IGUANATEXSIZE" val="20"/>
  <p:tag name="IGUANATEXCURSOR" val="4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2.7109"/>
  <p:tag name="ORIGINALWIDTH" val="1290.589"/>
  <p:tag name="LATEXADDIN" val="\documentclass{article}&#10;\usepackage{amsmath}&#10;\pagestyle{empty}&#10;\begin{document}&#10;\[&#10;\rho=\frac{\prod_{j=1}^D (a_j^{high}-a_j^{low})}{10 \cdot D}&#10;\]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537</Words>
  <Application>Microsoft Office PowerPoint</Application>
  <PresentationFormat>画面に合わせる (16:9)</PresentationFormat>
  <Paragraphs>158</Paragraphs>
  <Slides>18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7" baseType="lpstr">
      <vt:lpstr>맑은 고딕</vt:lpstr>
      <vt:lpstr>Meiryo UI</vt:lpstr>
      <vt:lpstr>游ゴシック</vt:lpstr>
      <vt:lpstr>Arial</vt:lpstr>
      <vt:lpstr>Calibri</vt:lpstr>
      <vt:lpstr>Cambria Math</vt:lpstr>
      <vt:lpstr>Segoe UI</vt:lpstr>
      <vt:lpstr>Office Theme</vt:lpstr>
      <vt:lpstr>Custom Design</vt:lpstr>
      <vt:lpstr>PowerPoint プレゼンテーション</vt:lpstr>
      <vt:lpstr>はじめに</vt:lpstr>
      <vt:lpstr>8.1 Introduction</vt:lpstr>
      <vt:lpstr>8.1 Introduction</vt:lpstr>
      <vt:lpstr>8.1 Introduction</vt:lpstr>
      <vt:lpstr>8.2 Biologic Fundaments</vt:lpstr>
      <vt:lpstr>8.3 Collective Animal Behavior Algorithm</vt:lpstr>
      <vt:lpstr>8.3 Collective Animal Behavior Algorithm</vt:lpstr>
      <vt:lpstr>PowerPoint プレゼンテーション</vt:lpstr>
      <vt:lpstr>PowerPoint プレゼンテーション</vt:lpstr>
      <vt:lpstr>PowerPoint プレゼンテーション</vt:lpstr>
      <vt:lpstr>8.4 Experimental Results</vt:lpstr>
      <vt:lpstr>8.4 Experimental Results</vt:lpstr>
      <vt:lpstr>8.4 Experimental Results</vt:lpstr>
      <vt:lpstr>PowerPoint プレゼンテーション</vt:lpstr>
      <vt:lpstr>PowerPoint プレゼンテーション</vt:lpstr>
      <vt:lpstr>PowerPoint プレゼンテーション</vt:lpstr>
      <vt:lpstr>8.4 Summary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Iwase Takuya</cp:lastModifiedBy>
  <cp:revision>83</cp:revision>
  <dcterms:created xsi:type="dcterms:W3CDTF">2014-04-01T16:27:38Z</dcterms:created>
  <dcterms:modified xsi:type="dcterms:W3CDTF">2018-11-02T06:32:24Z</dcterms:modified>
</cp:coreProperties>
</file>